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48" r:id="rId5"/>
    <p:sldId id="355" r:id="rId6"/>
    <p:sldId id="310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15" r:id="rId17"/>
    <p:sldId id="366" r:id="rId18"/>
    <p:sldId id="367" r:id="rId19"/>
    <p:sldId id="368" r:id="rId20"/>
    <p:sldId id="352" r:id="rId21"/>
    <p:sldId id="369" r:id="rId22"/>
    <p:sldId id="351" r:id="rId23"/>
    <p:sldId id="261" r:id="rId24"/>
    <p:sldId id="365" r:id="rId25"/>
    <p:sldId id="321" r:id="rId26"/>
    <p:sldId id="343" r:id="rId27"/>
    <p:sldId id="320" r:id="rId28"/>
    <p:sldId id="323" r:id="rId29"/>
    <p:sldId id="324" r:id="rId30"/>
    <p:sldId id="349" r:id="rId31"/>
    <p:sldId id="325" r:id="rId32"/>
    <p:sldId id="326" r:id="rId33"/>
    <p:sldId id="327" r:id="rId34"/>
    <p:sldId id="328" r:id="rId35"/>
    <p:sldId id="329" r:id="rId36"/>
    <p:sldId id="330" r:id="rId37"/>
    <p:sldId id="353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262" r:id="rId48"/>
    <p:sldId id="340" r:id="rId49"/>
    <p:sldId id="342" r:id="rId50"/>
    <p:sldId id="344" r:id="rId51"/>
    <p:sldId id="346" r:id="rId52"/>
    <p:sldId id="350" r:id="rId53"/>
    <p:sldId id="347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2" autoAdjust="0"/>
    <p:restoredTop sz="93678" autoAdjust="0"/>
  </p:normalViewPr>
  <p:slideViewPr>
    <p:cSldViewPr snapToGrid="0">
      <p:cViewPr varScale="1">
        <p:scale>
          <a:sx n="62" d="100"/>
          <a:sy n="62" d="100"/>
        </p:scale>
        <p:origin x="1325" y="38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5.png"/><Relationship Id="rId7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4.png"/><Relationship Id="rId4" Type="http://schemas.openxmlformats.org/officeDocument/2006/relationships/image" Target="../media/image62.png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019431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6578E-BC16-44D4-9ECC-29941A6E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" y="1111568"/>
            <a:ext cx="4127755" cy="2787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70A02-7C4F-469D-BD70-7E806CE8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43" y="1193766"/>
            <a:ext cx="4200165" cy="272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7C05F-E3AA-452B-9ACD-A71A0F2D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63" y="3994527"/>
            <a:ext cx="4164601" cy="267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7562A-DF8B-4AF5-B8AC-F9F9D90C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237" y="4416585"/>
            <a:ext cx="3655378" cy="338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A7AF-4A0D-4AEF-BC36-7D197D08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87" y="4730907"/>
            <a:ext cx="2205038" cy="153143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E6EC6AA-813C-48E6-8858-07A78BFD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8" y="138537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Anexos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FFE76-FD04-4196-90BC-B6016A7A287B}"/>
              </a:ext>
            </a:extLst>
          </p:cNvPr>
          <p:cNvCxnSpPr>
            <a:cxnSpLocks/>
          </p:cNvCxnSpPr>
          <p:nvPr/>
        </p:nvCxnSpPr>
        <p:spPr>
          <a:xfrm>
            <a:off x="270392" y="865027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AE3EF-D869-4CA3-836F-68D013C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940357"/>
            <a:ext cx="7181850" cy="3376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7D91D-BDBC-4B72-AAA9-B259F476904D}"/>
              </a:ext>
            </a:extLst>
          </p:cNvPr>
          <p:cNvSpPr txBox="1"/>
          <p:nvPr/>
        </p:nvSpPr>
        <p:spPr>
          <a:xfrm>
            <a:off x="843790" y="5480792"/>
            <a:ext cx="758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overview of the steps that compose the KDD process. (Fayyad et al. 1996a)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9F0EF-5812-4351-99A4-F855DF265411}"/>
              </a:ext>
            </a:extLst>
          </p:cNvPr>
          <p:cNvSpPr txBox="1"/>
          <p:nvPr/>
        </p:nvSpPr>
        <p:spPr>
          <a:xfrm>
            <a:off x="1672662" y="2701400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8CA9DA3-83D0-428A-B10C-95A88B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31" y="545994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Proceso KDD</a:t>
            </a:r>
            <a:endParaRPr lang="en-US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D17414-152B-44EE-A359-D00EE7CFA306}"/>
              </a:ext>
            </a:extLst>
          </p:cNvPr>
          <p:cNvCxnSpPr>
            <a:cxnSpLocks/>
          </p:cNvCxnSpPr>
          <p:nvPr/>
        </p:nvCxnSpPr>
        <p:spPr>
          <a:xfrm>
            <a:off x="357143" y="1348351"/>
            <a:ext cx="837016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3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B3F70-8C2F-429B-9306-81A6BF06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77" y="4346849"/>
            <a:ext cx="2871788" cy="2337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4231-D11B-4877-83E2-D2C11FCA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78" y="4318436"/>
            <a:ext cx="2581276" cy="2394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DCE3F-1784-47E6-8C2F-C08F2619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75" y="1017370"/>
            <a:ext cx="6778148" cy="349711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6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F78AE-950A-4ED0-A6E3-A3F0E8E9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60" y="1194616"/>
            <a:ext cx="7130239" cy="52674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438CCAA-31DC-411B-A759-4223446C7102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5263A5-1976-481E-9B3A-9A903DE46690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8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7F91C-DAA5-417E-8745-DB4BB08E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17" y="1128466"/>
            <a:ext cx="5725234" cy="1201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5B88A-735F-4ECB-AF3E-ABA5AAE6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2" y="2481135"/>
            <a:ext cx="8821056" cy="405365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DC2B466-2216-4A74-AC4F-C4D0F14E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9" y="246339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Integración</a:t>
            </a:r>
            <a:endParaRPr 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9ABDAC-53DC-4711-B2C3-3C7935DD2B0B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3005-E7DA-45E5-8408-C03DE50119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9" y="1281361"/>
            <a:ext cx="8054518" cy="49897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FA9DAA-DB82-4CB3-BF25-377267A3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9" y="2950900"/>
            <a:ext cx="7950341" cy="204212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5706A85-4759-4617-9807-4526CD0C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9" y="246339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Visualización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854AF0-79AC-4A03-957A-A3ADB048DF37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8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226E4-B1DA-4839-B60D-D2EC3D23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5" y="1325411"/>
            <a:ext cx="4524721" cy="2013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CF32D-78A1-421D-9796-FE216D62A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/>
          <a:stretch/>
        </p:blipFill>
        <p:spPr>
          <a:xfrm>
            <a:off x="5041612" y="1245230"/>
            <a:ext cx="3701537" cy="2063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8F770-B175-431D-ADCB-676E6F59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762" y="3738226"/>
            <a:ext cx="3800475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4BD3A-8A03-42F0-8A9C-20C66891A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91" r="41480"/>
          <a:stretch/>
        </p:blipFill>
        <p:spPr>
          <a:xfrm>
            <a:off x="2062105" y="5266684"/>
            <a:ext cx="5678557" cy="11239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C633B4-DA12-4EA1-A61B-E2DFB3A3049F}"/>
              </a:ext>
            </a:extLst>
          </p:cNvPr>
          <p:cNvSpPr/>
          <p:nvPr/>
        </p:nvSpPr>
        <p:spPr>
          <a:xfrm>
            <a:off x="5786438" y="3809794"/>
            <a:ext cx="600075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A02B964-DF65-41C8-A36B-932CAB1F85E7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639BF6-7B05-4566-889A-7048269A1C14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50D8C-3FFA-4A3A-BFA2-31D0F6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1350160"/>
            <a:ext cx="8354424" cy="50597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DC930A-8857-4BD7-B83F-AC9143719445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299485-6833-4E11-A876-AD508381F108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75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F67A9-4258-47CF-8BAC-0E1EC479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9" y="1381134"/>
            <a:ext cx="8359122" cy="508427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9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565" y="239374"/>
            <a:ext cx="4975139" cy="928856"/>
          </a:xfrm>
        </p:spPr>
        <p:txBody>
          <a:bodyPr>
            <a:normAutofit/>
          </a:bodyPr>
          <a:lstStyle/>
          <a:p>
            <a:r>
              <a:rPr lang="es-PE" sz="3600" dirty="0"/>
              <a:t>Próximos pasos</a:t>
            </a: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10966C-9DCE-4292-9E5D-EFA0E71A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18" y="1346872"/>
            <a:ext cx="4062964" cy="53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5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Contexto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Formulación del modelo de optimización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Construcción de la instancia del problema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Próximos pasos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Anexos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1684959" y="5721178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 </a:t>
            </a:r>
            <a:r>
              <a:rPr lang="en-US" dirty="0"/>
              <a:t>+ GA</a:t>
            </a:r>
            <a:r>
              <a:rPr lang="es-PE" dirty="0"/>
              <a:t>: Non-</a:t>
            </a:r>
            <a:r>
              <a:rPr lang="es-PE" dirty="0" err="1"/>
              <a:t>dominated</a:t>
            </a:r>
            <a:r>
              <a:rPr lang="es-PE" dirty="0"/>
              <a:t> </a:t>
            </a:r>
            <a:r>
              <a:rPr lang="es-PE" dirty="0" err="1"/>
              <a:t>Sorting</a:t>
            </a:r>
            <a:r>
              <a:rPr lang="es-PE" dirty="0"/>
              <a:t> </a:t>
            </a:r>
            <a:r>
              <a:rPr lang="es-PE" dirty="0" err="1"/>
              <a:t>Genetic</a:t>
            </a:r>
            <a:r>
              <a:rPr lang="es-PE" dirty="0"/>
              <a:t> </a:t>
            </a:r>
            <a:r>
              <a:rPr lang="es-PE" dirty="0" err="1"/>
              <a:t>Algorithm</a:t>
            </a:r>
            <a:r>
              <a:rPr lang="es-PE" dirty="0"/>
              <a:t> II (NSGA-II)</a:t>
            </a:r>
            <a:endParaRPr lang="en-US" dirty="0"/>
          </a:p>
        </p:txBody>
      </p:sp>
      <p:pic>
        <p:nvPicPr>
          <p:cNvPr id="2050" name="Picture 2" descr="http://project7.ir/wp-content/uploads/Kapovich-Genetic_Algorithm-1024x776.jpg">
            <a:extLst>
              <a:ext uri="{FF2B5EF4-FFF2-40B4-BE49-F238E27FC236}">
                <a16:creationId xmlns:a16="http://schemas.microsoft.com/office/drawing/2014/main" id="{395A2CE4-70C3-479C-8044-4066C363ED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07" y="1827602"/>
            <a:ext cx="4547386" cy="34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677FD24-0493-4D5C-AB6C-818CB700CAE9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D40AF6-8E31-429E-B91A-6DC6D8BE9A83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1813739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7211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E51442-0806-480F-85A6-062333862D1B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CF85A4-FF0B-4246-B491-54E2D23496C2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946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Deb, K. et al. (2002). A Fast and Elitist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Multiobjective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Genetic Algorithm: NSGA-II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Fayyad, U. et al. (1996). From Data Mining to Knowledge Discovery in Databases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Instituto Nacional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Defensa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Civil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Lecciones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Aprendidas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del Sur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humanitaria.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34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19389"/>
            <a:ext cx="7688911" cy="262895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2EC0FFC-37D6-4BC5-B8D1-8EEAAFDA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944137-94B5-4F76-9CDB-28F629E34A5D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9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D98B9-4B8B-42C1-9042-7FE9C8C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81" y="163253"/>
            <a:ext cx="5244353" cy="6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000" dirty="0"/>
              <a:t>Red de almacenes (INDECI)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575BDD-9D06-495F-B206-C8ECE935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0" y="2598031"/>
            <a:ext cx="2800350" cy="2505075"/>
          </a:xfrm>
          <a:prstGeom prst="rect">
            <a:avLst/>
          </a:prstGeom>
        </p:spPr>
      </p:pic>
      <p:pic>
        <p:nvPicPr>
          <p:cNvPr id="9218" name="Picture 2" descr="Resultado de imagen para money symbol">
            <a:extLst>
              <a:ext uri="{FF2B5EF4-FFF2-40B4-BE49-F238E27FC236}">
                <a16:creationId xmlns:a16="http://schemas.microsoft.com/office/drawing/2014/main" id="{C17CE53D-6EF6-4139-A35F-D7A12B2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1" y="2942282"/>
            <a:ext cx="1182453" cy="18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greater than symbol">
            <a:extLst>
              <a:ext uri="{FF2B5EF4-FFF2-40B4-BE49-F238E27FC236}">
                <a16:creationId xmlns:a16="http://schemas.microsoft.com/office/drawing/2014/main" id="{B196A1C4-4EB6-423E-9905-2FB7626B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9" y="3393574"/>
            <a:ext cx="971693" cy="9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(entidades)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4A9AF4-596A-480D-9AB6-1FA93BB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117038"/>
            <a:ext cx="6353175" cy="225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EB86B-B1AF-454B-8AF9-258007B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1" y="4688477"/>
            <a:ext cx="1566401" cy="140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4879-2259-41E6-A3A4-6107B8D9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54" y="4740962"/>
            <a:ext cx="1866898" cy="135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BADB2-384C-411B-BCF0-605D0AB8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89" y="4899444"/>
            <a:ext cx="1230723" cy="1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650750" y="1759185"/>
            <a:ext cx="7732941" cy="99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4BC2-48E8-47E3-97AF-25F1E88C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59342"/>
          <a:stretch/>
        </p:blipFill>
        <p:spPr>
          <a:xfrm>
            <a:off x="650750" y="2705935"/>
            <a:ext cx="7732945" cy="53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F3C-0881-40E2-B647-ABA1BEE3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95"/>
          <a:stretch/>
        </p:blipFill>
        <p:spPr>
          <a:xfrm>
            <a:off x="628650" y="3203882"/>
            <a:ext cx="7732942" cy="8203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E991C-C028-4C2B-9DFD-A0B132EDD0E8}"/>
              </a:ext>
            </a:extLst>
          </p:cNvPr>
          <p:cNvCxnSpPr>
            <a:cxnSpLocks/>
          </p:cNvCxnSpPr>
          <p:nvPr/>
        </p:nvCxnSpPr>
        <p:spPr>
          <a:xfrm>
            <a:off x="1171575" y="5823769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463672-107B-4B58-9ADB-FA68D87AE48E}"/>
              </a:ext>
            </a:extLst>
          </p:cNvPr>
          <p:cNvSpPr/>
          <p:nvPr/>
        </p:nvSpPr>
        <p:spPr>
          <a:xfrm>
            <a:off x="2000249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20D598-C240-4DD9-B67D-3D792D2899FD}"/>
              </a:ext>
            </a:extLst>
          </p:cNvPr>
          <p:cNvSpPr/>
          <p:nvPr/>
        </p:nvSpPr>
        <p:spPr>
          <a:xfrm>
            <a:off x="597217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CF32D-B9E1-4749-BD0F-47F80DF922F9}"/>
              </a:ext>
            </a:extLst>
          </p:cNvPr>
          <p:cNvSpPr/>
          <p:nvPr/>
        </p:nvSpPr>
        <p:spPr>
          <a:xfrm>
            <a:off x="466486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461337-B5C4-4FF7-B85F-DA060A78F337}"/>
              </a:ext>
            </a:extLst>
          </p:cNvPr>
          <p:cNvSpPr/>
          <p:nvPr/>
        </p:nvSpPr>
        <p:spPr>
          <a:xfrm>
            <a:off x="335755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2E5B-88A6-493B-AF83-0B48C80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1" y="5034591"/>
            <a:ext cx="706847" cy="634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1C350-3161-4B4F-BF33-AE12516E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0" y="4411731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Caso de aplicación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876B1E-9A23-4F2C-BF25-E033A94B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7" b="69305"/>
          <a:stretch/>
        </p:blipFill>
        <p:spPr>
          <a:xfrm>
            <a:off x="753475" y="1802734"/>
            <a:ext cx="7241418" cy="49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C988F-CA72-43E1-AABC-6163BC1D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0" b="23246"/>
          <a:stretch/>
        </p:blipFill>
        <p:spPr>
          <a:xfrm>
            <a:off x="753470" y="2237569"/>
            <a:ext cx="7241423" cy="172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35C60-7B90-4621-9502-17D47E54D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75894" r="94223" b="18080"/>
          <a:stretch/>
        </p:blipFill>
        <p:spPr>
          <a:xfrm>
            <a:off x="7891452" y="3628546"/>
            <a:ext cx="257175" cy="2667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D9B7F14-A106-41FD-B111-BD0D37DF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94" y="4142730"/>
            <a:ext cx="1868469" cy="23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84D4A-79FE-48FE-A006-D83CB68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4" y="4722852"/>
            <a:ext cx="1643061" cy="11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1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C3FAC-59A8-4858-8949-7C28FCA3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14" y="4885157"/>
            <a:ext cx="1230723" cy="103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9E850-FC23-41E9-9202-0CA63BFE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9" y="4885157"/>
            <a:ext cx="1643061" cy="119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7F76-6205-453C-A0F5-D6FE251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7" y="4784585"/>
            <a:ext cx="1383566" cy="12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1620762"/>
            <a:ext cx="7436680" cy="25543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483BD-82F7-40A9-893A-82DFDB53704C}"/>
              </a:ext>
            </a:extLst>
          </p:cNvPr>
          <p:cNvCxnSpPr>
            <a:cxnSpLocks/>
          </p:cNvCxnSpPr>
          <p:nvPr/>
        </p:nvCxnSpPr>
        <p:spPr>
          <a:xfrm>
            <a:off x="1166813" y="6138094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22D5148-1191-4FA0-938B-9C4F60428DAB}"/>
              </a:ext>
            </a:extLst>
          </p:cNvPr>
          <p:cNvSpPr/>
          <p:nvPr/>
        </p:nvSpPr>
        <p:spPr>
          <a:xfrm>
            <a:off x="1995487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99626-805F-492B-9371-E0F0720F71CC}"/>
              </a:ext>
            </a:extLst>
          </p:cNvPr>
          <p:cNvSpPr/>
          <p:nvPr/>
        </p:nvSpPr>
        <p:spPr>
          <a:xfrm>
            <a:off x="596741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A1DD00-6923-4631-9644-2FFB751208A2}"/>
              </a:ext>
            </a:extLst>
          </p:cNvPr>
          <p:cNvSpPr/>
          <p:nvPr/>
        </p:nvSpPr>
        <p:spPr>
          <a:xfrm>
            <a:off x="466010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DDA0E6-C242-4B79-9A5A-20184D326A29}"/>
              </a:ext>
            </a:extLst>
          </p:cNvPr>
          <p:cNvSpPr/>
          <p:nvPr/>
        </p:nvSpPr>
        <p:spPr>
          <a:xfrm>
            <a:off x="335279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654D2-C8D0-4552-9025-86C8FA2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24" y="4725021"/>
            <a:ext cx="961920" cy="69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5E825-EB0E-4ABB-AD43-84352FCE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07" y="4767113"/>
            <a:ext cx="335584" cy="282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71AB9-C388-4AC6-853B-3C8B76EA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66" y="5035826"/>
            <a:ext cx="335584" cy="282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DA9259-48E3-4064-9C3E-43050C88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8" y="5035827"/>
            <a:ext cx="335584" cy="282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4612-7E44-4EA5-9ED8-4ECA7E9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4383955"/>
            <a:ext cx="706847" cy="634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5CB6F-24F7-4D3A-B8C0-73FF4752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5021898"/>
            <a:ext cx="706847" cy="6344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D9CCB-A931-4B72-A53D-04B7AEB587E8}"/>
              </a:ext>
            </a:extLst>
          </p:cNvPr>
          <p:cNvCxnSpPr>
            <a:cxnSpLocks/>
          </p:cNvCxnSpPr>
          <p:nvPr/>
        </p:nvCxnSpPr>
        <p:spPr>
          <a:xfrm flipV="1">
            <a:off x="4239342" y="4740971"/>
            <a:ext cx="393853" cy="187970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755F4-A4FC-4DF5-8E7A-0C888A4C93A2}"/>
              </a:ext>
            </a:extLst>
          </p:cNvPr>
          <p:cNvCxnSpPr>
            <a:cxnSpLocks/>
          </p:cNvCxnSpPr>
          <p:nvPr/>
        </p:nvCxnSpPr>
        <p:spPr>
          <a:xfrm>
            <a:off x="4231373" y="5227224"/>
            <a:ext cx="401822" cy="11745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58F3BA-A2E4-40AE-84A1-305D115419F4}"/>
              </a:ext>
            </a:extLst>
          </p:cNvPr>
          <p:cNvSpPr txBox="1"/>
          <p:nvPr/>
        </p:nvSpPr>
        <p:spPr>
          <a:xfrm>
            <a:off x="2677307" y="4343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69B80-7D6A-4189-9BA5-43A40FF97902}"/>
              </a:ext>
            </a:extLst>
          </p:cNvPr>
          <p:cNvSpPr txBox="1"/>
          <p:nvPr/>
        </p:nvSpPr>
        <p:spPr>
          <a:xfrm>
            <a:off x="4231373" y="43369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2749954"/>
            <a:ext cx="7936664" cy="13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E29B5-547E-4642-A7CB-CF56B9A6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61" y="4714974"/>
            <a:ext cx="1532364" cy="1370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ED407-A071-4E91-AB96-9F096788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4292403"/>
            <a:ext cx="438150" cy="42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4BD6-11D7-4CEE-B9F5-81BFC5C6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1" y="4868765"/>
            <a:ext cx="1624147" cy="1177506"/>
          </a:xfrm>
          <a:prstGeom prst="rect">
            <a:avLst/>
          </a:prstGeom>
        </p:spPr>
      </p:pic>
      <p:pic>
        <p:nvPicPr>
          <p:cNvPr id="8" name="Picture 2" descr="Resultado de imagen para money symbol">
            <a:extLst>
              <a:ext uri="{FF2B5EF4-FFF2-40B4-BE49-F238E27FC236}">
                <a16:creationId xmlns:a16="http://schemas.microsoft.com/office/drawing/2014/main" id="{07740119-C642-454A-AE97-73B1993E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8" y="4304540"/>
            <a:ext cx="250867" cy="3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F3ACF-AB16-4C52-8023-B3694401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774" y="4867275"/>
            <a:ext cx="1223929" cy="109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F19A0-AC35-4114-8BC6-BC6C7EDD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267" y="4323899"/>
            <a:ext cx="426942" cy="3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8" y="1794333"/>
            <a:ext cx="5693285" cy="12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3" y="3022221"/>
            <a:ext cx="6761712" cy="11237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1A718-F298-40BD-98EF-45CFAF62C06E}"/>
              </a:ext>
            </a:extLst>
          </p:cNvPr>
          <p:cNvCxnSpPr>
            <a:cxnSpLocks/>
          </p:cNvCxnSpPr>
          <p:nvPr/>
        </p:nvCxnSpPr>
        <p:spPr>
          <a:xfrm>
            <a:off x="1290638" y="5907002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DFBA6A-E881-45ED-98E3-17775D32F032}"/>
              </a:ext>
            </a:extLst>
          </p:cNvPr>
          <p:cNvSpPr/>
          <p:nvPr/>
        </p:nvSpPr>
        <p:spPr>
          <a:xfrm>
            <a:off x="2119312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F9332C-014B-4859-8657-DA39347EAFA9}"/>
              </a:ext>
            </a:extLst>
          </p:cNvPr>
          <p:cNvSpPr/>
          <p:nvPr/>
        </p:nvSpPr>
        <p:spPr>
          <a:xfrm>
            <a:off x="609123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5D37B-96F3-474E-A72F-6C3E117A9237}"/>
              </a:ext>
            </a:extLst>
          </p:cNvPr>
          <p:cNvSpPr/>
          <p:nvPr/>
        </p:nvSpPr>
        <p:spPr>
          <a:xfrm>
            <a:off x="478392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5BA17-5980-4DD0-98D3-C40DBE7D9F4D}"/>
              </a:ext>
            </a:extLst>
          </p:cNvPr>
          <p:cNvSpPr/>
          <p:nvPr/>
        </p:nvSpPr>
        <p:spPr>
          <a:xfrm>
            <a:off x="347661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74B32-647B-49D7-865B-EFEBBE16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14" y="5117824"/>
            <a:ext cx="706847" cy="634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A9808-2E8D-4390-99D0-7E0748F5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73" y="4494964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7" y="2011510"/>
            <a:ext cx="3897094" cy="67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8914"/>
            <a:ext cx="3394161" cy="68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3" y="2681580"/>
            <a:ext cx="3291400" cy="40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7" y="3112010"/>
            <a:ext cx="4429462" cy="69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65" y="3235757"/>
            <a:ext cx="3369248" cy="38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34ABF-AA8C-4DD0-A90C-AA4643B54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41" y="4852987"/>
            <a:ext cx="1223929" cy="109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EDFA17-4FBD-441B-8397-693F307E9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143" y="4426707"/>
            <a:ext cx="798182" cy="578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B7684-254E-4F1D-807C-F0253823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8" y="5112939"/>
            <a:ext cx="798182" cy="578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E86139-5590-416A-8889-65BD99C1A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23" y="5760207"/>
            <a:ext cx="798182" cy="57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C12EC-F6AE-4D4D-A0DF-D3760AB24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4716048"/>
            <a:ext cx="798182" cy="57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E5898-3FF4-4A8B-9DFC-B663A5C22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5591175"/>
            <a:ext cx="798182" cy="578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EA955-462F-4EDC-AD40-7864BD75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630" y="4256619"/>
            <a:ext cx="438150" cy="5516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E981A-7E8F-44CD-996D-56F4BF0530F2}"/>
              </a:ext>
            </a:extLst>
          </p:cNvPr>
          <p:cNvCxnSpPr>
            <a:cxnSpLocks/>
          </p:cNvCxnSpPr>
          <p:nvPr/>
        </p:nvCxnSpPr>
        <p:spPr>
          <a:xfrm>
            <a:off x="3211472" y="4762500"/>
            <a:ext cx="517229" cy="409575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ECDC5-6371-4646-8F2D-8B8A92ADC89E}"/>
              </a:ext>
            </a:extLst>
          </p:cNvPr>
          <p:cNvCxnSpPr>
            <a:cxnSpLocks/>
          </p:cNvCxnSpPr>
          <p:nvPr/>
        </p:nvCxnSpPr>
        <p:spPr>
          <a:xfrm flipV="1">
            <a:off x="2171356" y="5367169"/>
            <a:ext cx="1500532" cy="35112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7DB2F9-8054-4386-861C-ADAD8D8C3128}"/>
              </a:ext>
            </a:extLst>
          </p:cNvPr>
          <p:cNvCxnSpPr>
            <a:cxnSpLocks/>
          </p:cNvCxnSpPr>
          <p:nvPr/>
        </p:nvCxnSpPr>
        <p:spPr>
          <a:xfrm flipV="1">
            <a:off x="3174916" y="5591175"/>
            <a:ext cx="553785" cy="458374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7C963F-C0A2-4C36-8EB9-AA0F4BED51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86710" y="5005389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2F87B8-25A9-4EE6-A6ED-2FBD1F24159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86710" y="5591175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6" y="2058719"/>
            <a:ext cx="4255297" cy="370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6" y="3652903"/>
            <a:ext cx="2292686" cy="77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36" y="2865101"/>
            <a:ext cx="3956445" cy="45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2" y="2764819"/>
            <a:ext cx="2190095" cy="740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088" y="3751772"/>
            <a:ext cx="3224926" cy="419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2DB40-5E9D-4804-B4E4-B24C57DD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953365"/>
            <a:ext cx="3203600" cy="663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95147-236B-4E98-89A2-29D75E3CA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197" y="4858608"/>
            <a:ext cx="1643061" cy="1191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172E9-EC47-4E72-BB1A-709C12F1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99" y="4519472"/>
            <a:ext cx="1704959" cy="1530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88704-4FE2-424B-A2E5-6EA20D26B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488" y="5243778"/>
            <a:ext cx="746249" cy="62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DB492-DE61-4CE9-A09D-C7D9B7EA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824" y="5243779"/>
            <a:ext cx="746249" cy="62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F1675-0A2E-401A-9122-5B5A6BAA4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650" y="4615274"/>
            <a:ext cx="746249" cy="6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Construcción de una instancia real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F0FC145-69EA-4E78-9326-78E39DF77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3" y="2011362"/>
            <a:ext cx="34575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E118F-AFFE-4794-AF38-10784B90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2474942"/>
            <a:ext cx="1076299" cy="78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581E1-50FA-40FA-88CF-57BBC121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9" y="4866024"/>
            <a:ext cx="828042" cy="697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F02B0-75B5-4F08-ABB9-35E0EA16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48" y="3564204"/>
            <a:ext cx="962216" cy="86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92A99-D4AE-4024-8D28-73C16D62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31" y="3516803"/>
            <a:ext cx="1071704" cy="9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3C34E-11C5-4472-908E-759EE054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55" y="342900"/>
            <a:ext cx="43896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0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D8BFE-1766-4EB6-8E6C-5FA18F80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138362" y="292894"/>
            <a:ext cx="4879301" cy="62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26DC6-0BEA-4CF7-92EC-D452AF9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49" y="251349"/>
            <a:ext cx="2176886" cy="3106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1A050-8A4B-48A9-B078-C23924FAD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59" y="358546"/>
            <a:ext cx="1941841" cy="2999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E5783-334D-4265-BCFA-25354A3E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2" y="3605206"/>
            <a:ext cx="2495753" cy="308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9A98D-F0A7-4D54-B231-5E432A03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659" y="3667014"/>
            <a:ext cx="2041976" cy="2957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30651-1917-41D4-B0B6-CB272809D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11" y="1384695"/>
            <a:ext cx="2865428" cy="419367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A69F16D-2CF8-45A7-836C-2487147F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551" y="346975"/>
            <a:ext cx="3217091" cy="723721"/>
          </a:xfrm>
        </p:spPr>
        <p:txBody>
          <a:bodyPr>
            <a:noAutofit/>
          </a:bodyPr>
          <a:lstStyle/>
          <a:p>
            <a:pPr algn="ctr"/>
            <a:r>
              <a:rPr lang="es-PE" sz="2400" dirty="0"/>
              <a:t>Priorización de zonas de intervención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384875-0F73-4F0A-95A4-51753CC80F3D}"/>
              </a:ext>
            </a:extLst>
          </p:cNvPr>
          <p:cNvCxnSpPr>
            <a:cxnSpLocks/>
          </p:cNvCxnSpPr>
          <p:nvPr/>
        </p:nvCxnSpPr>
        <p:spPr>
          <a:xfrm>
            <a:off x="2784316" y="1070696"/>
            <a:ext cx="33335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C43C8-7422-4280-AC36-B0ADF7E8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8" y="588169"/>
            <a:ext cx="5174695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1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7568-4440-4BCF-BB5A-0E0A4CC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8" y="1810531"/>
            <a:ext cx="4552950" cy="1838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A8A0F-8D8F-4C97-A220-E24C86B9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867" y="1924883"/>
            <a:ext cx="3967217" cy="1681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42F99-FBC7-4782-AC32-67E8827A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3" y="4006770"/>
            <a:ext cx="3921980" cy="202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01EB7-3EEA-456B-9811-F126B5D4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00" y="4324147"/>
            <a:ext cx="4509447" cy="139467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6046E1C-6A8D-4C96-B5E3-CB19AA08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31" y="545994"/>
            <a:ext cx="4692930" cy="723720"/>
          </a:xfrm>
        </p:spPr>
        <p:txBody>
          <a:bodyPr>
            <a:normAutofit fontScale="90000"/>
          </a:bodyPr>
          <a:lstStyle/>
          <a:p>
            <a:r>
              <a:rPr lang="es-PE" sz="3200" dirty="0"/>
              <a:t>Bienes de ayuda humanitaria</a:t>
            </a:r>
            <a:endParaRPr lang="en-US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678141-B345-43F0-B8E1-59FE41705A48}"/>
              </a:ext>
            </a:extLst>
          </p:cNvPr>
          <p:cNvCxnSpPr>
            <a:cxnSpLocks/>
          </p:cNvCxnSpPr>
          <p:nvPr/>
        </p:nvCxnSpPr>
        <p:spPr>
          <a:xfrm>
            <a:off x="357143" y="1348351"/>
            <a:ext cx="837016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7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999</TotalTime>
  <Words>924</Words>
  <Application>Microsoft Office PowerPoint</Application>
  <PresentationFormat>On-screen Show (4:3)</PresentationFormat>
  <Paragraphs>279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Aparajita</vt:lpstr>
      <vt:lpstr>Arial</vt:lpstr>
      <vt:lpstr>Calibri</vt:lpstr>
      <vt:lpstr>Calibri Light</vt:lpstr>
      <vt:lpstr>Office Theme</vt:lpstr>
      <vt:lpstr>Algoritmo Genético Multiobjetivo para la Optimización de la Distribución de Ayuda Humanitaria en Caso de Desastres Naturales</vt:lpstr>
      <vt:lpstr>Agenda</vt:lpstr>
      <vt:lpstr>Caso de aplicación</vt:lpstr>
      <vt:lpstr>Construcción de una instancia real</vt:lpstr>
      <vt:lpstr>PowerPoint Presentation</vt:lpstr>
      <vt:lpstr>PowerPoint Presentation</vt:lpstr>
      <vt:lpstr>Priorización de zonas de intervención</vt:lpstr>
      <vt:lpstr>PowerPoint Presentation</vt:lpstr>
      <vt:lpstr>Bienes de ayuda humanitaria</vt:lpstr>
      <vt:lpstr>Anexos</vt:lpstr>
      <vt:lpstr>Proceso KDD</vt:lpstr>
      <vt:lpstr>PowerPoint Presentation</vt:lpstr>
      <vt:lpstr>PowerPoint Presentation</vt:lpstr>
      <vt:lpstr>Integración</vt:lpstr>
      <vt:lpstr>Visualización</vt:lpstr>
      <vt:lpstr>PowerPoint Presentation</vt:lpstr>
      <vt:lpstr>PowerPoint Presentation</vt:lpstr>
      <vt:lpstr>PowerPoint Presentation</vt:lpstr>
      <vt:lpstr>Próximos pasos</vt:lpstr>
      <vt:lpstr>PowerPoint Presentation</vt:lpstr>
      <vt:lpstr>PowerPoint Presentation</vt:lpstr>
      <vt:lpstr>Referencias</vt:lpstr>
      <vt:lpstr>Objetivos Específicos</vt:lpstr>
      <vt:lpstr>¿Cómo distribuir la ayuda de forma más eficiente?</vt:lpstr>
      <vt:lpstr>Logística humanitaria</vt:lpstr>
      <vt:lpstr>Red de almacenes (INDECI)</vt:lpstr>
      <vt:lpstr>Logística humanitaria</vt:lpstr>
      <vt:lpstr>Conjuntos (entidades)</vt:lpstr>
      <vt:lpstr>Parámetros (1)</vt:lpstr>
      <vt:lpstr>Parámetros (2)</vt:lpstr>
      <vt:lpstr>Parámetros (3)</vt:lpstr>
      <vt:lpstr>Variables de decisión</vt:lpstr>
      <vt:lpstr>Función objetivo</vt:lpstr>
      <vt:lpstr>Restricciones (1)</vt:lpstr>
      <vt:lpstr>Restricciones (2)</vt:lpstr>
      <vt:lpstr>Restricciones (3)</vt:lpstr>
      <vt:lpstr>Próximos pasos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93</cp:revision>
  <dcterms:created xsi:type="dcterms:W3CDTF">2017-07-06T05:23:08Z</dcterms:created>
  <dcterms:modified xsi:type="dcterms:W3CDTF">2018-03-27T03:03:56Z</dcterms:modified>
</cp:coreProperties>
</file>